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8" r:id="rId2"/>
    <p:sldId id="272" r:id="rId3"/>
    <p:sldId id="275" r:id="rId4"/>
    <p:sldId id="273" r:id="rId5"/>
    <p:sldId id="274" r:id="rId6"/>
    <p:sldId id="262" r:id="rId7"/>
    <p:sldId id="267" r:id="rId8"/>
    <p:sldId id="276" r:id="rId9"/>
  </p:sldIdLst>
  <p:sldSz cx="9144000" cy="5143500" type="screen16x9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03" autoAdjust="0"/>
  </p:normalViewPr>
  <p:slideViewPr>
    <p:cSldViewPr>
      <p:cViewPr varScale="1">
        <p:scale>
          <a:sx n="147" d="100"/>
          <a:sy n="147" d="100"/>
        </p:scale>
        <p:origin x="-594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6E777-7FBD-4A01-AB8D-5A682A17ACB8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9373F1-885F-45C1-8398-A113FE2A2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819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373F1-885F-45C1-8398-A113FE2A211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977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3ECE-67CB-4D16-B5C9-8B93A3D27951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AF23-22EE-48A6-9D52-C31520DF6F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260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3ECE-67CB-4D16-B5C9-8B93A3D27951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AF23-22EE-48A6-9D52-C31520DF6F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180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3ECE-67CB-4D16-B5C9-8B93A3D27951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AF23-22EE-48A6-9D52-C31520DF6F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889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3ECE-67CB-4D16-B5C9-8B93A3D27951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AF23-22EE-48A6-9D52-C31520DF6F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61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3ECE-67CB-4D16-B5C9-8B93A3D27951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AF23-22EE-48A6-9D52-C31520DF6F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097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3ECE-67CB-4D16-B5C9-8B93A3D27951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AF23-22EE-48A6-9D52-C31520DF6F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687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3ECE-67CB-4D16-B5C9-8B93A3D27951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AF23-22EE-48A6-9D52-C31520DF6F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819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3ECE-67CB-4D16-B5C9-8B93A3D27951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AF23-22EE-48A6-9D52-C31520DF6F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646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3ECE-67CB-4D16-B5C9-8B93A3D27951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AF23-22EE-48A6-9D52-C31520DF6F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328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3ECE-67CB-4D16-B5C9-8B93A3D27951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AF23-22EE-48A6-9D52-C31520DF6F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713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3ECE-67CB-4D16-B5C9-8B93A3D27951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AF23-22EE-48A6-9D52-C31520DF6F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040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33ECE-67CB-4D16-B5C9-8B93A3D27951}" type="datetimeFigureOut">
              <a:rPr lang="ru-RU" smtClean="0"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EAF23-22EE-48A6-9D52-C31520DF6F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320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:\VOL2\DMKBB\INSIDE\Презентации\Новые возможности для роста предпринимателей. МСК 05.12.18\банк для бизнес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58" y="0"/>
            <a:ext cx="916696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1761660"/>
            <a:ext cx="4824536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23528" y="1042402"/>
            <a:ext cx="61297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3399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Наиболее востребованная форма повышения финансовой грамотности для предпринимателей </a:t>
            </a:r>
          </a:p>
          <a:p>
            <a:endParaRPr lang="ru-RU" sz="1600" b="1" dirty="0" smtClean="0">
              <a:solidFill>
                <a:srgbClr val="3399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600" b="1" dirty="0" smtClean="0">
                <a:solidFill>
                  <a:srgbClr val="3399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Банк УРАЛСИБ </a:t>
            </a:r>
          </a:p>
          <a:p>
            <a:endParaRPr lang="ru-RU" sz="1600" b="1" dirty="0" smtClean="0">
              <a:solidFill>
                <a:srgbClr val="3399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600" b="1" dirty="0" smtClean="0">
                <a:solidFill>
                  <a:srgbClr val="3399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Практика</a:t>
            </a:r>
            <a:endParaRPr lang="ru-RU" sz="1600" b="1" dirty="0">
              <a:solidFill>
                <a:srgbClr val="3399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30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ZhavoronkoAS\Desktop\Презентация МСБ - Переверстка в PPT\ЭЛЕМЕНТЫ\2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5583" y="1255596"/>
            <a:ext cx="1610003" cy="197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ZhavoronkoAS\Desktop\Презентация МСБ - Переверстка в PPT\ЭЛЕМЕНТЫ\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793"/>
            <a:ext cx="9144000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ZhavoronkoAS\Desktop\Презентация МСБ - Переверстка в PPT\ЭЛЕМЕНТЫ\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833" y="1304573"/>
            <a:ext cx="2213649" cy="225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ZhavoronkoAS\Desktop\Презентация МСБ - Переверстка в PPT\ЭЛЕМЕНТЫ\2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7171" y="1307322"/>
            <a:ext cx="3755300" cy="228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ZhavoronkoAS\Desktop\Презентация МСБ - Переверстка в PPT\ЭЛЕМЕНТЫ\22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2611" y="3923943"/>
            <a:ext cx="5182316" cy="77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ZhavoronkoAS\Desktop\Презентация МСБ - Переверстка в PPT\ЭЛЕМЕНТЫ\3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832" y="1313707"/>
            <a:ext cx="2204690" cy="224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889377" y="4656138"/>
            <a:ext cx="5184775" cy="411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Информация предоставлена по состоянию на </a:t>
            </a:r>
            <a:r>
              <a:rPr lang="ru-RU" sz="8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01.01.2019</a:t>
            </a:r>
            <a:endParaRPr lang="ru-RU" sz="8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Рэнкинг по активам и капиталу приведен по частным банкам РФ с российским капиталом </a:t>
            </a:r>
          </a:p>
        </p:txBody>
      </p:sp>
      <p:pic>
        <p:nvPicPr>
          <p:cNvPr id="5" name="Picture 2" descr="C:\Users\ZhavoronkoAS\Desktop\Презентация МСБ - Переверстка в PPT\ЭЛЕМЕНТЫ\1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910" y="267495"/>
            <a:ext cx="2088232" cy="32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74874" y="711558"/>
            <a:ext cx="51701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 БАНКЕ УРАЛСИБ</a:t>
            </a:r>
            <a:endParaRPr lang="ru-RU" sz="2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4874" y="1400955"/>
            <a:ext cx="51701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АКТИВЫ</a:t>
            </a:r>
            <a:endParaRPr lang="ru-RU" sz="15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52014" y="1626809"/>
            <a:ext cx="11100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 smtClean="0">
                <a:solidFill>
                  <a:srgbClr val="FFD800"/>
                </a:solidFill>
                <a:latin typeface="FreeSet" pitchFamily="2" charset="0"/>
              </a:rPr>
              <a:t>561.3</a:t>
            </a:r>
            <a:endParaRPr lang="ru-RU" sz="3000" dirty="0">
              <a:solidFill>
                <a:srgbClr val="FFD800"/>
              </a:solidFill>
              <a:latin typeface="FreeSet" pitchFamily="2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52016" y="2740158"/>
            <a:ext cx="104416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 smtClean="0">
                <a:solidFill>
                  <a:srgbClr val="FFD800"/>
                </a:solidFill>
                <a:latin typeface="FreeSet" pitchFamily="2" charset="0"/>
              </a:rPr>
              <a:t>51.4</a:t>
            </a:r>
            <a:endParaRPr lang="ru-RU" sz="3000" dirty="0">
              <a:solidFill>
                <a:srgbClr val="FFD800"/>
              </a:solidFill>
              <a:latin typeface="FreeSet" pitchFamily="2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862477" y="1403671"/>
            <a:ext cx="1096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7BF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ТОП 20</a:t>
            </a:r>
            <a:endParaRPr lang="ru-RU" dirty="0">
              <a:solidFill>
                <a:srgbClr val="007BF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867240" y="1698184"/>
            <a:ext cx="16375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>
                <a:solidFill>
                  <a:srgbClr val="007BF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ДЕПОЗИТЫ</a:t>
            </a:r>
            <a:br>
              <a:rPr lang="ru-RU" sz="900" dirty="0" smtClean="0">
                <a:solidFill>
                  <a:srgbClr val="007BF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900" dirty="0" smtClean="0">
                <a:solidFill>
                  <a:srgbClr val="007BF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ЮРИДИЧЕСКИХ ЛИЦ</a:t>
            </a:r>
            <a:endParaRPr lang="ru-RU" sz="900" dirty="0">
              <a:solidFill>
                <a:srgbClr val="007BF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867240" y="2516888"/>
            <a:ext cx="16375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rgbClr val="007BF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 объемам </a:t>
            </a:r>
            <a:endParaRPr lang="ru-RU" sz="900" dirty="0" smtClean="0">
              <a:solidFill>
                <a:srgbClr val="007BF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900" dirty="0" smtClean="0">
                <a:solidFill>
                  <a:srgbClr val="007BF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кредитования МСБ</a:t>
            </a:r>
            <a:endParaRPr lang="ru-RU" sz="900" dirty="0">
              <a:solidFill>
                <a:srgbClr val="007BF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861535" y="2815679"/>
            <a:ext cx="16375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00" dirty="0" smtClean="0">
                <a:solidFill>
                  <a:srgbClr val="007BF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(по данным Эксперт РА)</a:t>
            </a:r>
            <a:br>
              <a:rPr lang="ru-RU" sz="700" dirty="0" smtClean="0">
                <a:solidFill>
                  <a:srgbClr val="007BF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700" dirty="0" smtClean="0">
                <a:solidFill>
                  <a:srgbClr val="007BF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</a:t>
            </a:r>
            <a:r>
              <a:rPr lang="ru-RU" sz="700" dirty="0">
                <a:solidFill>
                  <a:srgbClr val="007BF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1.01.2019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437040" y="1280560"/>
            <a:ext cx="67347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D7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46</a:t>
            </a:r>
            <a:endParaRPr lang="ru-RU" sz="1000" dirty="0">
              <a:solidFill>
                <a:srgbClr val="D72A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402584" y="1526026"/>
            <a:ext cx="1825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D7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Регионов присутствия</a:t>
            </a:r>
            <a:endParaRPr lang="ru-RU" sz="1000" dirty="0">
              <a:solidFill>
                <a:srgbClr val="D72A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228184" y="1277844"/>
            <a:ext cx="9954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D7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274</a:t>
            </a:r>
            <a:endParaRPr lang="ru-RU" sz="1000" dirty="0">
              <a:solidFill>
                <a:srgbClr val="D72A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228246" y="1521249"/>
            <a:ext cx="1825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D72A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Точки продаж</a:t>
            </a:r>
            <a:endParaRPr lang="ru-RU" sz="1000" dirty="0">
              <a:solidFill>
                <a:srgbClr val="D72A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792508" y="3299827"/>
            <a:ext cx="4099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7BF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Банку присвоены рейтинги международных рейтинговых агентств:</a:t>
            </a:r>
            <a:endParaRPr lang="ru-RU" sz="1400" dirty="0">
              <a:solidFill>
                <a:srgbClr val="007BF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057976" y="1316619"/>
            <a:ext cx="1158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7BFB"/>
                </a:solidFill>
                <a:latin typeface="FreeSet" pitchFamily="2" charset="0"/>
              </a:rPr>
              <a:t>1488</a:t>
            </a:r>
            <a:endParaRPr lang="ru-RU" dirty="0">
              <a:solidFill>
                <a:srgbClr val="007BFB"/>
              </a:solidFill>
              <a:latin typeface="FreeSet" pitchFamily="2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8057976" y="1907009"/>
            <a:ext cx="1158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7BFB"/>
                </a:solidFill>
                <a:latin typeface="FreeSet" pitchFamily="2" charset="0"/>
              </a:rPr>
              <a:t>528</a:t>
            </a:r>
            <a:endParaRPr lang="ru-RU" dirty="0">
              <a:solidFill>
                <a:srgbClr val="007BFB"/>
              </a:solidFill>
              <a:latin typeface="FreeSet" pitchFamily="2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8057976" y="2605612"/>
            <a:ext cx="1158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7BFB"/>
                </a:solidFill>
                <a:latin typeface="FreeSet" pitchFamily="2" charset="0"/>
              </a:rPr>
              <a:t>22 261</a:t>
            </a:r>
            <a:endParaRPr lang="ru-RU" dirty="0">
              <a:solidFill>
                <a:srgbClr val="007BFB"/>
              </a:solidFill>
              <a:latin typeface="FreeSet" pitchFamily="2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8090048" y="1549600"/>
            <a:ext cx="115847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00" dirty="0" smtClean="0">
                <a:solidFill>
                  <a:srgbClr val="007BFB"/>
                </a:solidFill>
                <a:latin typeface="FreeSet" pitchFamily="2" charset="0"/>
              </a:rPr>
              <a:t>банкомата</a:t>
            </a:r>
            <a:endParaRPr lang="ru-RU" sz="700" dirty="0">
              <a:solidFill>
                <a:srgbClr val="007BFB"/>
              </a:solidFill>
              <a:latin typeface="FreeSet" pitchFamily="2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8066546" y="2129795"/>
            <a:ext cx="115847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00" dirty="0">
                <a:solidFill>
                  <a:srgbClr val="007BFB"/>
                </a:solidFill>
                <a:latin typeface="FreeSet" pitchFamily="2" charset="0"/>
              </a:rPr>
              <a:t>п</a:t>
            </a:r>
            <a:r>
              <a:rPr lang="ru-RU" sz="700" dirty="0" smtClean="0">
                <a:solidFill>
                  <a:srgbClr val="007BFB"/>
                </a:solidFill>
                <a:latin typeface="FreeSet" pitchFamily="2" charset="0"/>
              </a:rPr>
              <a:t>латежных терминалов</a:t>
            </a:r>
            <a:endParaRPr lang="ru-RU" sz="700" dirty="0">
              <a:solidFill>
                <a:srgbClr val="007BFB"/>
              </a:solidFill>
              <a:latin typeface="FreeSet" pitchFamily="2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8079246" y="2835421"/>
            <a:ext cx="115847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 smtClean="0">
                <a:solidFill>
                  <a:srgbClr val="007BFB"/>
                </a:solidFill>
                <a:latin typeface="FreeSet" pitchFamily="2" charset="0"/>
              </a:rPr>
              <a:t>POS-</a:t>
            </a:r>
            <a:r>
              <a:rPr lang="ru-RU" sz="700" dirty="0" smtClean="0">
                <a:solidFill>
                  <a:srgbClr val="007BFB"/>
                </a:solidFill>
                <a:latin typeface="FreeSet" pitchFamily="2" charset="0"/>
              </a:rPr>
              <a:t>терминалов</a:t>
            </a:r>
            <a:endParaRPr lang="ru-RU" sz="700" dirty="0">
              <a:solidFill>
                <a:srgbClr val="007BFB"/>
              </a:solidFill>
              <a:latin typeface="FreeSet" pitchFamily="2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5095107" y="149346"/>
            <a:ext cx="4042545" cy="807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5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БАНК УРАЛСИБ – один из крупнейших универсальных банков федерального уровня</a:t>
            </a:r>
            <a:endParaRPr lang="ru-RU" sz="15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979817" y="4069060"/>
            <a:ext cx="6641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7BFB"/>
                </a:solidFill>
                <a:latin typeface="FreeSet" pitchFamily="2" charset="0"/>
              </a:rPr>
              <a:t>B3</a:t>
            </a:r>
            <a:endParaRPr lang="ru-RU" sz="2800" b="1" dirty="0">
              <a:solidFill>
                <a:srgbClr val="007BFB"/>
              </a:solidFill>
              <a:latin typeface="FreeSet" pitchFamily="2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5515227" y="4069060"/>
            <a:ext cx="6641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7BFB"/>
                </a:solidFill>
                <a:latin typeface="FreeSet" pitchFamily="2" charset="0"/>
              </a:rPr>
              <a:t>B+</a:t>
            </a:r>
            <a:endParaRPr lang="ru-RU" sz="2800" b="1" dirty="0">
              <a:solidFill>
                <a:srgbClr val="007BFB"/>
              </a:solidFill>
              <a:latin typeface="FreeSet" pitchFamily="2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7333706" y="4069060"/>
            <a:ext cx="6641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7BFB"/>
                </a:solidFill>
                <a:latin typeface="FreeSet" pitchFamily="2" charset="0"/>
              </a:rPr>
              <a:t>B-</a:t>
            </a:r>
            <a:endParaRPr lang="ru-RU" sz="2800" b="1" dirty="0">
              <a:solidFill>
                <a:srgbClr val="007BFB"/>
              </a:solidFill>
              <a:latin typeface="FreeSet" pitchFamily="2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2842430" y="2218908"/>
            <a:ext cx="1096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7BF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ТОП 5</a:t>
            </a:r>
            <a:endParaRPr lang="ru-RU" dirty="0">
              <a:solidFill>
                <a:srgbClr val="007BF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88719" y="2530018"/>
            <a:ext cx="117357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КАПИ</a:t>
            </a:r>
            <a:r>
              <a:rPr lang="ru-RU" sz="1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</a:t>
            </a:r>
            <a:r>
              <a:rPr lang="ru-RU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АЛ</a:t>
            </a:r>
            <a:endParaRPr lang="ru-RU" sz="15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73479" y="3185710"/>
            <a:ext cx="118881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млрд.руб</a:t>
            </a:r>
            <a:r>
              <a:rPr lang="ru-RU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sz="15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73479" y="2079981"/>
            <a:ext cx="118881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млрд.руб</a:t>
            </a:r>
            <a:r>
              <a:rPr lang="ru-RU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sz="15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23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ZhavoronkoAS\Desktop\Презентация МСБ - Переверстка в PPT\ЭЛЕМЕНТЫ\1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910" y="267495"/>
            <a:ext cx="2088232" cy="32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01316" y="754658"/>
            <a:ext cx="5832648" cy="333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70" dirty="0" smtClean="0">
                <a:solidFill>
                  <a:schemeClr val="bg1"/>
                </a:solidFill>
                <a:latin typeface="FreeSet" pitchFamily="2" charset="0"/>
              </a:rPr>
              <a:t>БЕСПЛАТНЫЙ УНИВЕРСИТЕТ БИЗНЕСА УРАЛСИБ</a:t>
            </a:r>
            <a:endParaRPr lang="ru-RU" sz="1570" dirty="0">
              <a:solidFill>
                <a:schemeClr val="bg1"/>
              </a:solidFill>
              <a:latin typeface="FreeSet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1194" y="2722116"/>
            <a:ext cx="2168748" cy="50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300"/>
              </a:spcAft>
            </a:pPr>
            <a:r>
              <a:rPr lang="ru-RU" sz="1340" dirty="0" smtClean="0">
                <a:solidFill>
                  <a:schemeClr val="bg1"/>
                </a:solidFill>
                <a:latin typeface="FreeSetC" panose="02000503000000000000" pitchFamily="2" charset="-52"/>
              </a:rPr>
              <a:t>Более 120 обучающих</a:t>
            </a:r>
            <a:br>
              <a:rPr lang="ru-RU" sz="1340" dirty="0" smtClean="0">
                <a:solidFill>
                  <a:schemeClr val="bg1"/>
                </a:solidFill>
                <a:latin typeface="FreeSetC" panose="02000503000000000000" pitchFamily="2" charset="-52"/>
              </a:rPr>
            </a:br>
            <a:r>
              <a:rPr lang="ru-RU" sz="1340" dirty="0" smtClean="0">
                <a:solidFill>
                  <a:schemeClr val="bg1"/>
                </a:solidFill>
                <a:latin typeface="FreeSetC" panose="02000503000000000000" pitchFamily="2" charset="-52"/>
              </a:rPr>
              <a:t>семинаров</a:t>
            </a:r>
            <a:endParaRPr lang="ru-RU" sz="1340" dirty="0">
              <a:solidFill>
                <a:schemeClr val="bg1"/>
              </a:solidFill>
              <a:latin typeface="FreeSetC" panose="02000503000000000000" pitchFamily="2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29248" y="2722116"/>
            <a:ext cx="2168748" cy="50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300"/>
              </a:spcAft>
            </a:pPr>
            <a:r>
              <a:rPr lang="ru-RU" sz="1340" dirty="0">
                <a:solidFill>
                  <a:schemeClr val="bg1"/>
                </a:solidFill>
                <a:latin typeface="FreeSetC" panose="02000503000000000000" pitchFamily="2" charset="-52"/>
              </a:rPr>
              <a:t>Онлайн и офлайн формат лекций</a:t>
            </a:r>
          </a:p>
        </p:txBody>
      </p:sp>
      <p:pic>
        <p:nvPicPr>
          <p:cNvPr id="3074" name="Picture 2" descr="V:\VOL2\DMKBB\INSIDE\Презентации\Новые возможности для роста предпринимателей. МСК 05.12.18\универ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65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ZhavoronkoAS\Desktop\Презентация МСБ - Переверстка в PPT\ЭЛЕМЕНТЫ\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793"/>
            <a:ext cx="9144000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ZhavoronkoAS\Desktop\Презентация МСБ - Переверстка в PPT\ЭЛЕМЕНТЫ\1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910" y="267495"/>
            <a:ext cx="2088232" cy="32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55576" y="698155"/>
            <a:ext cx="51701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 Университете Бизнеса</a:t>
            </a:r>
            <a:endParaRPr lang="ru-RU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4874" y="1400955"/>
            <a:ext cx="51701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chemeClr val="bg1"/>
                </a:solidFill>
                <a:latin typeface="FreeSet" pitchFamily="2" charset="0"/>
              </a:rPr>
              <a:t>АКТИВЫ</a:t>
            </a:r>
            <a:endParaRPr lang="ru-RU" sz="1500" dirty="0">
              <a:solidFill>
                <a:schemeClr val="bg1"/>
              </a:solidFill>
              <a:latin typeface="FreeSet" pitchFamily="2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4874" y="3163055"/>
            <a:ext cx="118881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chemeClr val="bg1"/>
                </a:solidFill>
                <a:latin typeface="FreeSet" pitchFamily="2" charset="0"/>
              </a:rPr>
              <a:t>млрд. руб.</a:t>
            </a:r>
            <a:endParaRPr lang="ru-RU" sz="1500" dirty="0">
              <a:solidFill>
                <a:schemeClr val="bg1"/>
              </a:solidFill>
              <a:latin typeface="FreeSet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7933" y="1275606"/>
            <a:ext cx="47692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Университет Бизнеса Банка УРАЛСИБ:</a:t>
            </a:r>
            <a:endParaRPr lang="ru-RU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8450" y="1650738"/>
            <a:ext cx="6601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Цель проекта </a:t>
            </a:r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начинающие и опытные предприниматели БЕСПЛАТНО могут </a:t>
            </a:r>
          </a:p>
          <a:p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получить необходимые знания для старта и развития бизнеса.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7862" y="2205500"/>
            <a:ext cx="71368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Преподаватели Университета </a:t>
            </a:r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профессиональные </a:t>
            </a:r>
            <a:r>
              <a:rPr lang="ru-RU" sz="1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коучи</a:t>
            </a:r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 успешные бизнесмены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7933" y="2571750"/>
            <a:ext cx="83183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Blip>
                <a:blip r:embed="rId4"/>
              </a:buBlip>
            </a:pPr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 стартовал в марте 2017 г.</a:t>
            </a:r>
          </a:p>
          <a:p>
            <a:pPr marL="171450" indent="-171450">
              <a:buBlip>
                <a:blip r:embed="rId4"/>
              </a:buBlip>
            </a:pPr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ноябре 2017 г. Банк УРАЛСИБ стал лауреатом ежегодной премии «Женщина имеет значение» </a:t>
            </a:r>
          </a:p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в номинации «Образовательная программа в сфере бизнеса» в категории «Бизнес и сервис».</a:t>
            </a:r>
          </a:p>
          <a:p>
            <a:pPr marL="171450" indent="-171450">
              <a:buBlip>
                <a:blip r:embed="rId4"/>
              </a:buBlip>
            </a:pPr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мае 2018 г. Банк стал победителем конкурса «Лучшая банковская программа для МСП – 2018» </a:t>
            </a:r>
          </a:p>
          <a:p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в номинации «За развитие финансовой грамотности бизнеса».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1" y="698155"/>
            <a:ext cx="666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47862" y="4005331"/>
            <a:ext cx="10736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7 600+ </a:t>
            </a:r>
          </a:p>
          <a:p>
            <a:r>
              <a:rPr lang="ru-RU" sz="10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регистраций</a:t>
            </a:r>
            <a:endParaRPr lang="ru-RU" sz="10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89563" y="4016640"/>
            <a:ext cx="10342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z="1600" dirty="0"/>
              <a:t>100+ </a:t>
            </a:r>
          </a:p>
          <a:p>
            <a:r>
              <a:rPr lang="ru-RU" sz="1000" b="0" dirty="0"/>
              <a:t>семинаров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13394" y="4005332"/>
            <a:ext cx="11849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z="1600" dirty="0"/>
              <a:t>88 000+</a:t>
            </a:r>
          </a:p>
          <a:p>
            <a:r>
              <a:rPr lang="ru-RU" sz="1000" b="0" dirty="0"/>
              <a:t>посещений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32159" y="4006086"/>
            <a:ext cx="12330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z="1600" dirty="0"/>
              <a:t>30 000+</a:t>
            </a:r>
          </a:p>
          <a:p>
            <a:r>
              <a:rPr lang="ru-RU" sz="1000" b="0" dirty="0"/>
              <a:t>просмотров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8450" y="3605316"/>
            <a:ext cx="42420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Итоги за год работы в цифрах:</a:t>
            </a:r>
            <a:endParaRPr lang="ru-RU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4721" y="4490796"/>
            <a:ext cx="1646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семинары Университета</a:t>
            </a:r>
          </a:p>
          <a:p>
            <a:r>
              <a:rPr lang="ru-RU" sz="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зарегистрировались </a:t>
            </a:r>
          </a:p>
          <a:p>
            <a:r>
              <a:rPr lang="ru-RU" sz="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более 7 600 раз</a:t>
            </a:r>
            <a:endParaRPr lang="ru-RU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05752" y="4503429"/>
            <a:ext cx="15215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Преподаватели провели </a:t>
            </a:r>
            <a:endParaRPr lang="ru-RU" dirty="0" smtClean="0"/>
          </a:p>
          <a:p>
            <a:r>
              <a:rPr lang="ru-RU" dirty="0" smtClean="0"/>
              <a:t>более </a:t>
            </a:r>
            <a:r>
              <a:rPr lang="ru-RU" dirty="0"/>
              <a:t>100 семинаров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32201" y="4497775"/>
            <a:ext cx="1412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Более 88 000 человек </a:t>
            </a:r>
            <a:endParaRPr lang="ru-RU" dirty="0" smtClean="0"/>
          </a:p>
          <a:p>
            <a:r>
              <a:rPr lang="ru-RU" dirty="0" smtClean="0"/>
              <a:t>посетили </a:t>
            </a:r>
            <a:r>
              <a:rPr lang="ru-RU" dirty="0"/>
              <a:t>страницы </a:t>
            </a:r>
            <a:endParaRPr lang="ru-RU" dirty="0" smtClean="0"/>
          </a:p>
          <a:p>
            <a:r>
              <a:rPr lang="ru-RU" dirty="0" smtClean="0"/>
              <a:t>Университета </a:t>
            </a:r>
          </a:p>
          <a:p>
            <a:r>
              <a:rPr lang="ru-RU" dirty="0" smtClean="0"/>
              <a:t>на </a:t>
            </a:r>
            <a:r>
              <a:rPr lang="ru-RU" dirty="0"/>
              <a:t>сайте Банка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40132" y="4509083"/>
            <a:ext cx="1446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Пользователи </a:t>
            </a:r>
            <a:r>
              <a:rPr lang="en-US" sz="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YouTube</a:t>
            </a:r>
            <a:r>
              <a:rPr lang="ru-RU" sz="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ru-RU" sz="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более 30 000 раз </a:t>
            </a:r>
          </a:p>
          <a:p>
            <a:r>
              <a:rPr lang="ru-RU" sz="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просмотрели </a:t>
            </a:r>
          </a:p>
          <a:p>
            <a:r>
              <a:rPr lang="ru-RU" sz="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видеозаписи лекций</a:t>
            </a:r>
            <a:endParaRPr lang="ru-RU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89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7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V:\VOL2\DMKBB\INSIDE\Университет Бизнеса УРАЛСИБ\конкурс\презентация\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" y="0"/>
            <a:ext cx="9139384" cy="435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47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1611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5696" y="4083918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7BFB"/>
                </a:solidFill>
              </a:rPr>
              <a:t>Добавляйте в </a:t>
            </a:r>
            <a:r>
              <a:rPr lang="ru-RU" dirty="0" err="1" smtClean="0">
                <a:solidFill>
                  <a:srgbClr val="007BFB"/>
                </a:solidFill>
              </a:rPr>
              <a:t>соцсетях</a:t>
            </a:r>
            <a:r>
              <a:rPr lang="ru-RU" dirty="0" smtClean="0">
                <a:solidFill>
                  <a:srgbClr val="007BFB"/>
                </a:solidFill>
              </a:rPr>
              <a:t> </a:t>
            </a:r>
          </a:p>
          <a:p>
            <a:r>
              <a:rPr lang="en-US" dirty="0" smtClean="0"/>
              <a:t>#</a:t>
            </a:r>
            <a:r>
              <a:rPr lang="ru-RU" dirty="0" smtClean="0"/>
              <a:t>УНИВЕРСИТЕТБИЗНЕСА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532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" y="-7794"/>
            <a:ext cx="9143992" cy="115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ZhavoronkoAS\Desktop\Презентация МСБ - Переверстка в PPT\ЭЛЕМЕНТЫ\1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910" y="267495"/>
            <a:ext cx="2088232" cy="32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60861" y="1989201"/>
            <a:ext cx="583264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600" dirty="0" smtClean="0">
                <a:solidFill>
                  <a:srgbClr val="4CA4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Благодарю за внимание!</a:t>
            </a:r>
            <a:endParaRPr lang="ru-RU" sz="4600" dirty="0">
              <a:solidFill>
                <a:srgbClr val="4CA4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36415" y="4443958"/>
            <a:ext cx="39120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rgbClr val="505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ПАО «БАНК УРАЛСИБ»</a:t>
            </a:r>
          </a:p>
          <a:p>
            <a:r>
              <a:rPr lang="ru-RU" sz="800" dirty="0">
                <a:solidFill>
                  <a:srgbClr val="505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Генеральная лицензия Банка России №30 от </a:t>
            </a:r>
            <a:r>
              <a:rPr lang="ru-RU" sz="800" dirty="0" smtClean="0">
                <a:solidFill>
                  <a:srgbClr val="505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10.09.2015 г.</a:t>
            </a:r>
            <a:endParaRPr lang="ru-RU" sz="800" dirty="0">
              <a:solidFill>
                <a:srgbClr val="505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63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291</Words>
  <Application>Microsoft Office PowerPoint</Application>
  <PresentationFormat>Экран (16:9)</PresentationFormat>
  <Paragraphs>78</Paragraphs>
  <Slides>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Uralsib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Image</dc:creator>
  <cp:lastModifiedBy>Часовских Ольга. Станиславовна</cp:lastModifiedBy>
  <cp:revision>13</cp:revision>
  <cp:lastPrinted>2019-03-18T08:50:14Z</cp:lastPrinted>
  <dcterms:created xsi:type="dcterms:W3CDTF">2017-11-17T07:46:16Z</dcterms:created>
  <dcterms:modified xsi:type="dcterms:W3CDTF">2019-03-20T09:10:31Z</dcterms:modified>
</cp:coreProperties>
</file>